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41"/>
  </p:notesMasterIdLst>
  <p:handoutMasterIdLst>
    <p:handoutMasterId r:id="rId42"/>
  </p:handoutMasterIdLst>
  <p:sldIdLst>
    <p:sldId id="394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30" r:id="rId16"/>
    <p:sldId id="566" r:id="rId17"/>
    <p:sldId id="567" r:id="rId18"/>
    <p:sldId id="524" r:id="rId19"/>
    <p:sldId id="525" r:id="rId20"/>
    <p:sldId id="526" r:id="rId21"/>
    <p:sldId id="527" r:id="rId22"/>
    <p:sldId id="528" r:id="rId23"/>
    <p:sldId id="529" r:id="rId24"/>
    <p:sldId id="531" r:id="rId25"/>
    <p:sldId id="560" r:id="rId26"/>
    <p:sldId id="561" r:id="rId27"/>
    <p:sldId id="562" r:id="rId28"/>
    <p:sldId id="563" r:id="rId29"/>
    <p:sldId id="564" r:id="rId30"/>
    <p:sldId id="552" r:id="rId31"/>
    <p:sldId id="553" r:id="rId32"/>
    <p:sldId id="554" r:id="rId33"/>
    <p:sldId id="555" r:id="rId34"/>
    <p:sldId id="565" r:id="rId35"/>
    <p:sldId id="556" r:id="rId36"/>
    <p:sldId id="486" r:id="rId37"/>
    <p:sldId id="568" r:id="rId38"/>
    <p:sldId id="443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30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8737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02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70035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50201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1411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1.png"/><Relationship Id="rId17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6.png"/><Relationship Id="rId10" Type="http://schemas.openxmlformats.org/officeDocument/2006/relationships/image" Target="../media/image30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2.png"/><Relationship Id="rId22" Type="http://schemas.openxmlformats.org/officeDocument/2006/relationships/hyperlink" Target="http://www.milestonesy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Arrays, Sets, 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3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000" dirty="0" smtClean="0"/>
              <a:t>Processing Matrices, Multidimensional Arrays,</a:t>
            </a:r>
          </a:p>
          <a:p>
            <a:r>
              <a:rPr lang="en-US" sz="3000" dirty="0" smtClean="0"/>
              <a:t>Dictionaries, Sets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2" name="Picture 4" descr="http://api.ning.com/files/hxUyDl6s-nWhufNnxrDwS5RIfzA26cOhkxz5s*CyL*ScbS1dMnKaX*6OheyES7eZTNETWRdjEdcWFjoqpl7HPWBRnRV1fl6E/multidimensio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466012" y="4121070"/>
            <a:ext cx="3149600" cy="1828800"/>
          </a:xfrm>
          <a:prstGeom prst="roundRect">
            <a:avLst>
              <a:gd name="adj" fmla="val 1389"/>
            </a:avLst>
          </a:prstGeom>
          <a:noFill/>
          <a:ln w="3175">
            <a:noFill/>
          </a:ln>
          <a:effectLst>
            <a:glow rad="38100">
              <a:schemeClr val="accent5">
                <a:satMod val="175000"/>
                <a:alpha val="3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reconnections.net/multidimensiona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025" y="3274862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003798"/>
            <a:ext cx="5562600" cy="140640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Reading and Printing Matrices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41020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49" name="Picture 1" descr="C:\Trash\matrix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612" y="1031081"/>
            <a:ext cx="2895600" cy="2553919"/>
          </a:xfrm>
          <a:prstGeom prst="roundRect">
            <a:avLst>
              <a:gd name="adj" fmla="val 659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785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Maximal Platform – Example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06680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Finding maximal sum of 2x2 platform</a:t>
            </a:r>
            <a:endParaRPr lang="bg-BG" sz="3200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760412" y="17067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{7, 1, 3, 3, 2, 1},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{1, 3, 9, 8,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{4, 6, 7, 9, 1, 0}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bestSum = int.MinValue;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 = matrix[row, col] + matrix[row,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col]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(sum &gt; bestSum)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bestSum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2132012" y="2438400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892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ibernia.ca/images/pg_13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</a:blip>
          <a:srcRect/>
          <a:stretch>
            <a:fillRect/>
          </a:stretch>
        </p:blipFill>
        <p:spPr bwMode="auto">
          <a:xfrm>
            <a:off x="4341812" y="1042236"/>
            <a:ext cx="3429000" cy="3301165"/>
          </a:xfrm>
          <a:prstGeom prst="roundRect">
            <a:avLst>
              <a:gd name="adj" fmla="val 5709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863528"/>
            <a:ext cx="5562600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smtClean="0"/>
              <a:t>Maximal Platform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559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bg-BG" smtClean="0"/>
              <a:t>Matrix Multiplication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679280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www.public-domain-photos.com/free-stock-photos-4-big/plants/jagged-leav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8112" y="838200"/>
            <a:ext cx="4572000" cy="3429000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Sk0FtXru-wlg_tzPhSBNN12twGyoKsQesUz6JwHMWFjV2_huZck3rA9aTm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447801"/>
            <a:ext cx="1876182" cy="281939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9551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1135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generates a snake-like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/>
              <a:t>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 matrix: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 Matrix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7787425"/>
              </p:ext>
            </p:extLst>
          </p:nvPr>
        </p:nvGraphicFramePr>
        <p:xfrm>
          <a:off x="5865812" y="2564698"/>
          <a:ext cx="2057400" cy="2743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75012" y="3606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 x 3 =&gt;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126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5018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int[3][];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int[5];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2576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5400"/>
            <a:ext cx="105918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jagged = new int[5][];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jagged.GetLength(0); i++)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string[] inputNumbers = Console.ReadLine().Split(' 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new int[inputNumbers.Length];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j = 0; j &lt; jagged.GetLength(1); j++)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jagged[i][j]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int.Parse(inputNumbers[j]);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376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3120" y="251460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0012" y="2936153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1, 4, 113, 55, 3, 1, 2, 66, 557, 124, 2</a:t>
            </a:r>
          </a:p>
        </p:txBody>
      </p:sp>
    </p:spTree>
    <p:extLst>
      <p:ext uri="{BB962C8B-B14F-4D97-AF65-F5344CB8AC3E}">
        <p14:creationId xmlns:p14="http://schemas.microsoft.com/office/powerpoint/2010/main" xmlns="" val="366187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Jagged Arrays (arrays of arrays)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Sorting Arrays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Dictionaries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Sets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800" noProof="1" smtClean="0"/>
              <a:t>,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pic>
        <p:nvPicPr>
          <p:cNvPr id="1026" name="Picture 2" descr="reports, tab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52694" y="1548183"/>
            <a:ext cx="1427436" cy="14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77513" y="493165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ist.net/links/clipartist.net/cube_array-555p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667119"/>
            <a:ext cx="2471598" cy="23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137821"/>
            <a:ext cx="105918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1, 4, 113, 55, 3, 1, 2, 66, 557, 124, 2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sizes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offsets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sizes[remainder]++;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numbersByRemainder =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int[sizes[0]], new int[sizes[1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]],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int[sizes[2]]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index = offsets[remainder];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numbersByRemainder[remainder][index] 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offsets[remainder]++;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Jagged Arrays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981200"/>
            <a:ext cx="2931028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782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798"/>
            <a:ext cx="7924800" cy="820600"/>
          </a:xfrm>
        </p:spPr>
        <p:txBody>
          <a:bodyPr/>
          <a:lstStyle/>
          <a:p>
            <a:r>
              <a:rPr lang="en-US" smtClean="0"/>
              <a:t>Remainders of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097877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1680" y="3124198"/>
            <a:ext cx="5123532" cy="2819402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>
              <a:rot lat="449630" lon="146320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9114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en-US" smtClean="0"/>
              <a:t>Pascal's </a:t>
            </a:r>
            <a:r>
              <a:rPr lang="bg-BG" smtClean="0"/>
              <a:t>T</a:t>
            </a:r>
            <a:r>
              <a:rPr lang="en-US" smtClean="0"/>
              <a:t>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529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447801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3013" y="1447801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690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b="1" noProof="1">
                <a:latin typeface="+mj-lt"/>
                <a:cs typeface="Consolas" panose="020B0609020204030204" pitchFamily="49" charset="0"/>
              </a:rPr>
              <a:t> and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0427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keep unique elements</a:t>
            </a:r>
          </a:p>
          <a:p>
            <a:pPr lvl="1"/>
            <a:r>
              <a:rPr lang="en-US" dirty="0" smtClean="0"/>
              <a:t>Provides methods </a:t>
            </a:r>
            <a:r>
              <a:rPr lang="en-US" dirty="0"/>
              <a:t>for adding/removing/searching elements</a:t>
            </a:r>
            <a:endParaRPr lang="en-US" dirty="0" smtClean="0"/>
          </a:p>
          <a:p>
            <a:pPr lvl="1"/>
            <a:r>
              <a:rPr lang="en-US" dirty="0" smtClean="0"/>
              <a:t>Offers very fast performance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Keeps a set of elements in a hash-tables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The elements are randomly ordered (by their hash code)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Keeps a set of elements in </a:t>
            </a:r>
            <a:r>
              <a:rPr lang="en-US" sz="3200" dirty="0" smtClean="0"/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red-black ordered search tree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The elements are </a:t>
            </a:r>
            <a:r>
              <a:rPr lang="en-US" sz="3200" dirty="0" smtClean="0"/>
              <a:t>ordered incrementally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362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HashSet&lt;string&gt; set = new HashSet&lt;string&gt;();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set.Add("Gosho");</a:t>
            </a:r>
          </a:p>
          <a:p>
            <a:r>
              <a:rPr lang="en-US" sz="2600" dirty="0" smtClean="0"/>
              <a:t>set.Add("Alice");</a:t>
            </a:r>
          </a:p>
          <a:p>
            <a:r>
              <a:rPr lang="en-US" sz="2600" dirty="0" smtClean="0"/>
              <a:t>Console.WriteLine(string.Join(" ", set));</a:t>
            </a:r>
          </a:p>
          <a:p>
            <a:r>
              <a:rPr lang="en-US" sz="2600" dirty="0" smtClean="0"/>
              <a:t>// Pesho Gosho Alice</a:t>
            </a:r>
          </a:p>
          <a:p>
            <a:endParaRPr lang="en-US" sz="2600" dirty="0" smtClean="0"/>
          </a:p>
          <a:p>
            <a:r>
              <a:rPr lang="en-US" sz="2600" dirty="0" smtClean="0"/>
              <a:t>Console.WriteLine(set.Contains("Georgi")); // false</a:t>
            </a:r>
          </a:p>
          <a:p>
            <a:r>
              <a:rPr lang="en-US" sz="2600" dirty="0" smtClean="0"/>
              <a:t>Console.WriteLine(set.Contains("Pesho")); // true</a:t>
            </a:r>
          </a:p>
          <a:p>
            <a:r>
              <a:rPr lang="en-US" sz="2600" dirty="0" smtClean="0"/>
              <a:t>set.Remove("Pesho");</a:t>
            </a:r>
          </a:p>
          <a:p>
            <a:r>
              <a:rPr lang="en-US" sz="2600" dirty="0" smtClean="0"/>
              <a:t>Console.WriteLine(set.Count); // 2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316291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SortedSet&lt;string&gt; set = new SortedSet&lt;string&gt;();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set.Add("Gosho");</a:t>
            </a:r>
          </a:p>
          <a:p>
            <a:r>
              <a:rPr lang="en-US" sz="2800" dirty="0" smtClean="0"/>
              <a:t>set.Add("Maria");</a:t>
            </a:r>
          </a:p>
          <a:p>
            <a:r>
              <a:rPr lang="en-US" sz="2800" dirty="0" smtClean="0"/>
              <a:t>set.Add("Alice");</a:t>
            </a:r>
          </a:p>
          <a:p>
            <a:r>
              <a:rPr lang="en-US" sz="2800" dirty="0" smtClean="0"/>
              <a:t>Console.WriteLine(string.Join(" ", set));</a:t>
            </a:r>
          </a:p>
          <a:p>
            <a:endParaRPr lang="en-US" sz="2800" dirty="0" smtClean="0"/>
          </a:p>
          <a:p>
            <a:r>
              <a:rPr lang="en-US" sz="2800" dirty="0" smtClean="0"/>
              <a:t>// Alice Gosho Maria Pesho</a:t>
            </a:r>
            <a:endParaRPr lang="en-US" sz="2800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5512830"/>
            <a:ext cx="3719400" cy="1012172"/>
          </a:xfrm>
          <a:prstGeom prst="wedgeRoundRectCallout">
            <a:avLst>
              <a:gd name="adj1" fmla="val -94684"/>
              <a:gd name="adj2" fmla="val -446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Keeps the elements sorted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566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211763"/>
            <a:ext cx="10210800" cy="215987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b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Live Demo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293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719034"/>
          </a:xfrm>
        </p:spPr>
        <p:txBody>
          <a:bodyPr/>
          <a:lstStyle/>
          <a:p>
            <a:r>
              <a:rPr lang="en-US" smtClean="0"/>
              <a:t>Dictionary&lt;Key, Value&gt;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614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Associative arrays </a:t>
            </a:r>
            <a:r>
              <a:rPr lang="en-US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Not  by the numbers 0, 1, 2, …</a:t>
            </a:r>
          </a:p>
          <a:p>
            <a:pPr>
              <a:lnSpc>
                <a:spcPct val="100000"/>
              </a:lnSpc>
            </a:pPr>
            <a:r>
              <a:rPr lang="en-US" smtClean="0"/>
              <a:t>Hold a set of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&lt;key,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Associative 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3143375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3013" y="3143375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412" y="3931801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754889" y="4603959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735196908"/>
              </p:ext>
            </p:extLst>
          </p:nvPr>
        </p:nvGraphicFramePr>
        <p:xfrm>
          <a:off x="1604300" y="5166240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246812" y="3931801"/>
            <a:ext cx="5486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24962577"/>
              </p:ext>
            </p:extLst>
          </p:nvPr>
        </p:nvGraphicFramePr>
        <p:xfrm>
          <a:off x="6573220" y="4600769"/>
          <a:ext cx="4856798" cy="1554480"/>
        </p:xfrm>
        <a:graphic>
          <a:graphicData uri="http://schemas.openxmlformats.org/drawingml/2006/table">
            <a:tbl>
              <a:tblPr/>
              <a:tblGrid>
                <a:gridCol w="2330768"/>
                <a:gridCol w="252603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Lisa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+1-555-1234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82053" y="4035294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908995" y="4039789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204" y="4607368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0204" y="5240523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59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3826819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51551" y="4647419"/>
            <a:ext cx="8938472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</a:p>
          <a:p>
            <a:r>
              <a:rPr lang="en-US" dirty="0" smtClean="0"/>
              <a:t>and 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794857" y="1515577"/>
            <a:ext cx="2241181" cy="2024293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Phonebook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5822" y="1234451"/>
            <a:ext cx="10805998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Dictionary&lt;string, string&gt; phonebook = 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new Dictionary&lt;string, string&gt;();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phonebook["John Smith"] = "+1-555-8976";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phonebook["Lisa Smith"] = "+1-555-1234";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phonebook["Sam Doe"] = "+1-555-5030";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"+359-899-555-592";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"+359-2-981-9819";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phonebook.Remove("John Smith");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foreach (var pair in phonebook)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Console.WriteLine("{0} --&gt; {1}",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458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820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SortedDictionary&lt;DateTime, string&gt; events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new SortedDictionary&lt;DateTime, string&gt;();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DateTime(1998, 9, 4)] = "Google's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 "SoftUni's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DateTime(1975, 4, 4)] = "Microsoft's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DateTime(2004, 2, 4)] = "Facebook's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"Nakov left Telerik Academy to establish SoftUni";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foreach (var entry in events)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Console.WriteLine("{0:dd-MMM-yyyy}: {1}",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273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52400"/>
            <a:ext cx="10134600" cy="914400"/>
          </a:xfrm>
        </p:spPr>
        <p:txBody>
          <a:bodyPr>
            <a:normAutofit/>
          </a:bodyPr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Dictionary&lt;K, V&gt; and SortedDictionary&lt;K, V&gt;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219199"/>
            <a:ext cx="11049000" cy="55022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Implemented as a hash table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Have property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the number of key-value pairs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dirty="0" smtClean="0"/>
              <a:t> – a collection of all keys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– a collection of all values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Basic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Boolean </a:t>
            </a:r>
            <a:r>
              <a:rPr lang="en-US" noProof="1" smtClean="0"/>
              <a:t>methods:</a:t>
            </a: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ContainsKey()</a:t>
            </a:r>
            <a:r>
              <a:rPr lang="en-US" noProof="1"/>
              <a:t> </a:t>
            </a:r>
            <a:r>
              <a:rPr lang="en-US" noProof="1" smtClean="0"/>
              <a:t>– checks if a key is present in the dictionary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ContainsValue()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checks </a:t>
            </a:r>
            <a:r>
              <a:rPr lang="en-US" noProof="1"/>
              <a:t>if a </a:t>
            </a:r>
            <a:r>
              <a:rPr lang="en-US" noProof="1" smtClean="0"/>
              <a:t>value is </a:t>
            </a:r>
            <a:r>
              <a:rPr lang="en-US" noProof="1"/>
              <a:t>present in the dictionary</a:t>
            </a:r>
            <a:endParaRPr lang="en-US" noProof="1"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354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4600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0372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 smtClean="0"/>
              <a:t> with rows and columns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each element is an array itself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200" noProof="1" smtClean="0"/>
              <a:t> and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sz="3200" noProof="1" smtClean="0"/>
              <a:t> hold unique elements and are very fast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sz="3200" dirty="0" smtClean="0"/>
              <a:t> is an associative array where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3200" dirty="0" smtClean="0"/>
              <a:t> is accessed by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812" y="990600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Multidimensional Arrays, Sets, Dictionaries</a:t>
            </a:r>
            <a:endParaRPr lang="en-US" sz="3600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64421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36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Multidimensional Array?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7847012" y="3124200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Box 8"/>
          <p:cNvSpPr txBox="1"/>
          <p:nvPr/>
        </p:nvSpPr>
        <p:spPr>
          <a:xfrm>
            <a:off x="8456612" y="3181146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021154" y="3726412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981085" y="4304528"/>
            <a:ext cx="3070504" cy="1437820"/>
          </a:xfrm>
          <a:prstGeom prst="wedgeRoundRectCallout">
            <a:avLst>
              <a:gd name="adj1" fmla="val 82467"/>
              <a:gd name="adj2" fmla="val -549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01726391"/>
              </p:ext>
            </p:extLst>
          </p:nvPr>
        </p:nvGraphicFramePr>
        <p:xfrm>
          <a:off x="8456612" y="3697742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9800916" y="367652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0"/>
            <a:ext cx="9525000" cy="1066800"/>
          </a:xfrm>
        </p:spPr>
        <p:txBody>
          <a:bodyPr>
            <a:normAutofit/>
          </a:bodyPr>
          <a:lstStyle/>
          <a:p>
            <a:r>
              <a:rPr lang="en-US" sz="3600" smtClean="0"/>
              <a:t>Declaring and Creating Multidimensional Arrays</a:t>
            </a:r>
            <a:endParaRPr lang="bg-BG" sz="360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1346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Declaring multidimensional arrays: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3" y="1752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3" y="5181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intMatrix = new int[3, 4];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floatMatrix = new float[8, 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stringCube = new string[5, 5, 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028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0"/>
            <a:ext cx="9372600" cy="1066800"/>
          </a:xfrm>
        </p:spPr>
        <p:txBody>
          <a:bodyPr>
            <a:noAutofit/>
          </a:bodyPr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Initializing with values multidimensional array: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Matrices are represented by a list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Rows consist of list of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first dimension comes first, the second comes next (inside the first)</a:t>
            </a:r>
            <a:endParaRPr lang="en-US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684212" y="1752600"/>
            <a:ext cx="10439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{1, 2, 3, 4}, 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{5, 6, 7, 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3078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nDimensionalArray[index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 , 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element11 = array[1, 1]; // element11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new int[3, 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array[row, col] = row + col;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73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Matrix – Example</a:t>
            </a:r>
            <a:endParaRPr lang="bg-BG" dirty="0"/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608012" y="1295400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rows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columns = int.Parse(Console.ReadLine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new int[rows, columns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rows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&lt; cols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("matrix[{0},{1}] = ", row,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inputNumber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column] = int.Parse(inputNumber);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676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Matrix – Example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55612" y="1171198"/>
            <a:ext cx="10820400" cy="5458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int[,] matrix =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5, 2, 3, 1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1, 9, 2, 4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9, 8, 6, 11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matrix[row, col]);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2057400"/>
            <a:ext cx="3070504" cy="1012172"/>
          </a:xfrm>
          <a:prstGeom prst="wedgeRoundRectCallout">
            <a:avLst>
              <a:gd name="adj1" fmla="val -83693"/>
              <a:gd name="adj2" fmla="val 795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705267" y="4525881"/>
            <a:ext cx="3070504" cy="1012172"/>
          </a:xfrm>
          <a:prstGeom prst="wedgeRoundRectCallout">
            <a:avLst>
              <a:gd name="adj1" fmla="val -80647"/>
              <a:gd name="adj2" fmla="val -456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0879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1858</Words>
  <Application>Microsoft Office PowerPoint</Application>
  <PresentationFormat>Custom</PresentationFormat>
  <Paragraphs>385</Paragraphs>
  <Slides>37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SoftUni 16x9</vt:lpstr>
      <vt:lpstr>1_SoftUni 16x9</vt:lpstr>
      <vt:lpstr>Multidimensional Arrays, Sets, Dictionaries</vt:lpstr>
      <vt:lpstr>Table of Contents</vt:lpstr>
      <vt:lpstr>Multidimensional Arrays </vt:lpstr>
      <vt:lpstr>What is Multidimensional Array?</vt:lpstr>
      <vt:lpstr>Declaring and Creating Multidimensional Arrays</vt:lpstr>
      <vt:lpstr>Initializing Multidimensional Arrays</vt:lpstr>
      <vt:lpstr>Accessing Elements</vt:lpstr>
      <vt:lpstr>Reading a Matrix – Example</vt:lpstr>
      <vt:lpstr>Printing Matrix – Example</vt:lpstr>
      <vt:lpstr>Reading and Printing Matrices</vt:lpstr>
      <vt:lpstr>Maximal Platform – Example</vt:lpstr>
      <vt:lpstr>Maximal Platform</vt:lpstr>
      <vt:lpstr>Matrix Multiplication</vt:lpstr>
      <vt:lpstr>Exercises in Class</vt:lpstr>
      <vt:lpstr>Snake Matrix</vt:lpstr>
      <vt:lpstr>Jagged Arrays</vt:lpstr>
      <vt:lpstr>Jagged Arrays</vt:lpstr>
      <vt:lpstr>Filling a Jagged Array</vt:lpstr>
      <vt:lpstr>Example of Jagged Arrays</vt:lpstr>
      <vt:lpstr>Example of Jagged Arrays</vt:lpstr>
      <vt:lpstr>Remainders of 3</vt:lpstr>
      <vt:lpstr>Pascal's Triangle</vt:lpstr>
      <vt:lpstr>Sets</vt:lpstr>
      <vt:lpstr>Sets in C#</vt:lpstr>
      <vt:lpstr>HashSet&lt;T&gt; – Example</vt:lpstr>
      <vt:lpstr>SortedSet&lt;T&gt; – Example</vt:lpstr>
      <vt:lpstr>HashSet&lt;T&gt; and SortedSet&lt;T&gt; </vt:lpstr>
      <vt:lpstr>Associative Arrays</vt:lpstr>
      <vt:lpstr>Associative Arrays (Maps, Dictionaries)</vt:lpstr>
      <vt:lpstr>Phonebook – Example</vt:lpstr>
      <vt:lpstr>Events – Example</vt:lpstr>
      <vt:lpstr>Dictionary&lt;K, V&gt; and SortedDictionary&lt;K, V&gt;</vt:lpstr>
      <vt:lpstr>Associative Arrays</vt:lpstr>
      <vt:lpstr>Summary</vt:lpstr>
      <vt:lpstr>Multidimensional Arrays, Sets,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2015-09-15T10:57:21Z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